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2" r:id="rId1"/>
    <p:sldMasterId id="2147484206" r:id="rId2"/>
  </p:sldMasterIdLst>
  <p:notesMasterIdLst>
    <p:notesMasterId r:id="rId20"/>
  </p:notesMasterIdLst>
  <p:sldIdLst>
    <p:sldId id="257" r:id="rId3"/>
    <p:sldId id="274" r:id="rId4"/>
    <p:sldId id="260" r:id="rId5"/>
    <p:sldId id="289" r:id="rId6"/>
    <p:sldId id="328" r:id="rId7"/>
    <p:sldId id="329" r:id="rId8"/>
    <p:sldId id="280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290" r:id="rId18"/>
    <p:sldId id="273" r:id="rId1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017DF-357F-403D-AEEB-533328CCA63A}" type="datetimeFigureOut">
              <a:rPr lang="pl-PL" smtClean="0"/>
              <a:t>27.02.2024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2EB40-8644-4A98-8E92-1D8E978957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47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C4DAE-4541-43CA-A4FF-DC618A162F89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083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DBF017-229A-D845-B8D7-FAB9AAB98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03B46E-C8C2-D34D-A102-BEF344EACE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321" y="6308268"/>
            <a:ext cx="2101863" cy="2462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3160" y="6287784"/>
            <a:ext cx="9965648" cy="314704"/>
          </a:xfrm>
        </p:spPr>
        <p:txBody>
          <a:bodyPr/>
          <a:lstStyle>
            <a:lvl1pPr algn="l">
              <a:defRPr sz="1067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7AEF19E-4834-144D-B444-37CDD0586B09}"/>
              </a:ext>
            </a:extLst>
          </p:cNvPr>
          <p:cNvCxnSpPr/>
          <p:nvPr userDrawn="1"/>
        </p:nvCxnSpPr>
        <p:spPr>
          <a:xfrm>
            <a:off x="0" y="739739"/>
            <a:ext cx="12192000" cy="0"/>
          </a:xfrm>
          <a:prstGeom prst="line">
            <a:avLst/>
          </a:prstGeom>
          <a:ln>
            <a:solidFill>
              <a:srgbClr val="D71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82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C49868-7015-F247-B143-C18F5D5E8A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"/>
          <a:stretch/>
        </p:blipFill>
        <p:spPr>
          <a:xfrm>
            <a:off x="0" y="1"/>
            <a:ext cx="12192000" cy="68539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9515CE-727D-374C-A2E5-AB8F04F645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14" y="737600"/>
            <a:ext cx="2972816" cy="34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1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C---TYTULOWA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9B0203F2-6120-2544-99E2-370A030AC160}"/>
              </a:ext>
            </a:extLst>
          </p:cNvPr>
          <p:cNvSpPr txBox="1">
            <a:spLocks/>
          </p:cNvSpPr>
          <p:nvPr userDrawn="1"/>
        </p:nvSpPr>
        <p:spPr>
          <a:xfrm>
            <a:off x="93667" y="6967234"/>
            <a:ext cx="2929999" cy="3969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 b="0" i="0" kern="100" spc="100" baseline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b="1" i="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710" kern="100" spc="10" baseline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600" kern="100" spc="10" baseline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54305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35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b="1" spc="0" baseline="0">
                <a:solidFill>
                  <a:schemeClr val="accent4"/>
                </a:solidFill>
                <a:latin typeface="+mn-lt"/>
                <a:cs typeface="Arial" panose="020B0604020202020204" pitchFamily="34" charset="0"/>
              </a:rPr>
              <a:t>CC---TYTULOWA-WHITE</a:t>
            </a:r>
            <a:endParaRPr lang="en-US" sz="1200" b="1" spc="0" baseline="0" dirty="0">
              <a:solidFill>
                <a:schemeClr val="accent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4C3A597A-F92B-FE45-A88D-EA0DD8283B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2" y="3047"/>
            <a:ext cx="12188239" cy="6849791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E6ACD93B-CE76-704B-A3BF-47A1C38628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33" y="563210"/>
            <a:ext cx="3334971" cy="787335"/>
          </a:xfrm>
          <a:prstGeom prst="rect">
            <a:avLst/>
          </a:prstGeom>
        </p:spPr>
      </p:pic>
      <p:sp>
        <p:nvSpPr>
          <p:cNvPr id="8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5339916" y="-927484"/>
            <a:ext cx="6637608" cy="503261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1" hasCustomPrompt="1"/>
          </p:nvPr>
        </p:nvSpPr>
        <p:spPr>
          <a:xfrm>
            <a:off x="958850" y="1628800"/>
            <a:ext cx="6505303" cy="4008413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/>
            </a:lvl1pPr>
          </a:lstStyle>
          <a:p>
            <a:pPr lvl="0"/>
            <a:r>
              <a:rPr lang="pl-PL"/>
              <a:t>Tytuł prezentacji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3468915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35" userDrawn="1">
          <p15:clr>
            <a:srgbClr val="F26B43"/>
          </p15:clr>
        </p15:guide>
        <p15:guide id="3" pos="805" userDrawn="1">
          <p15:clr>
            <a:srgbClr val="F26B43"/>
          </p15:clr>
        </p15:guide>
        <p15:guide id="12" pos="9435" userDrawn="1">
          <p15:clr>
            <a:srgbClr val="F26B43"/>
          </p15:clr>
        </p15:guide>
        <p15:guide id="16" orient="horz" pos="463" userDrawn="1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0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3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C35EA4"/>
          </p15:clr>
        </p15:guide>
        <p15:guide id="2" orient="horz" pos="2160" userDrawn="1">
          <p15:clr>
            <a:srgbClr val="C35EA4"/>
          </p15:clr>
        </p15:guide>
        <p15:guide id="3" orient="horz" pos="347" userDrawn="1">
          <p15:clr>
            <a:srgbClr val="9FCC3B"/>
          </p15:clr>
        </p15:guide>
        <p15:guide id="4" pos="348" userDrawn="1">
          <p15:clr>
            <a:srgbClr val="9FCC3B"/>
          </p15:clr>
        </p15:guide>
        <p15:guide id="5" orient="horz" pos="3975" userDrawn="1">
          <p15:clr>
            <a:srgbClr val="9FCC3B"/>
          </p15:clr>
        </p15:guide>
        <p15:guide id="6" pos="7333" userDrawn="1">
          <p15:clr>
            <a:srgbClr val="9FCC3B"/>
          </p15:clr>
        </p15:guide>
        <p15:guide id="7" orient="horz" pos="576" userDrawn="1">
          <p15:clr>
            <a:srgbClr val="F26B43"/>
          </p15:clr>
        </p15:guide>
        <p15:guide id="8" orient="horz" pos="800" userDrawn="1">
          <p15:clr>
            <a:srgbClr val="F26B43"/>
          </p15:clr>
        </p15:guide>
        <p15:guide id="9" orient="horz" pos="1024" userDrawn="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1936" userDrawn="1">
          <p15:clr>
            <a:srgbClr val="F26B43"/>
          </p15:clr>
        </p15:guide>
        <p15:guide id="12" orient="horz" pos="1712" userDrawn="1">
          <p15:clr>
            <a:srgbClr val="F26B43"/>
          </p15:clr>
        </p15:guide>
        <p15:guide id="13" orient="horz" pos="1488" userDrawn="1">
          <p15:clr>
            <a:srgbClr val="F26B43"/>
          </p15:clr>
        </p15:guide>
        <p15:guide id="14" orient="horz" pos="2384" userDrawn="1">
          <p15:clr>
            <a:srgbClr val="F26B43"/>
          </p15:clr>
        </p15:guide>
        <p15:guide id="15" orient="horz" pos="2608" userDrawn="1">
          <p15:clr>
            <a:srgbClr val="F26B43"/>
          </p15:clr>
        </p15:guide>
        <p15:guide id="16" orient="horz" pos="3520" userDrawn="1">
          <p15:clr>
            <a:srgbClr val="F26B43"/>
          </p15:clr>
        </p15:guide>
        <p15:guide id="17" orient="horz" pos="3072" userDrawn="1">
          <p15:clr>
            <a:srgbClr val="F26B43"/>
          </p15:clr>
        </p15:guide>
        <p15:guide id="18" orient="horz" pos="3296" userDrawn="1">
          <p15:clr>
            <a:srgbClr val="F26B43"/>
          </p15:clr>
        </p15:guide>
        <p15:guide id="19" orient="horz" pos="2848" userDrawn="1">
          <p15:clr>
            <a:srgbClr val="F26B43"/>
          </p15:clr>
        </p15:guide>
        <p15:guide id="20" orient="horz" pos="3744" userDrawn="1">
          <p15:clr>
            <a:srgbClr val="F26B43"/>
          </p15:clr>
        </p15:guide>
        <p15:guide id="21" pos="784" userDrawn="1">
          <p15:clr>
            <a:srgbClr val="F26B43"/>
          </p15:clr>
        </p15:guide>
        <p15:guide id="22" pos="1216" userDrawn="1">
          <p15:clr>
            <a:srgbClr val="F26B43"/>
          </p15:clr>
        </p15:guide>
        <p15:guide id="23" pos="1648" userDrawn="1">
          <p15:clr>
            <a:srgbClr val="F26B43"/>
          </p15:clr>
        </p15:guide>
        <p15:guide id="24" pos="2096" userDrawn="1">
          <p15:clr>
            <a:srgbClr val="F26B43"/>
          </p15:clr>
        </p15:guide>
        <p15:guide id="25" pos="2528" userDrawn="1">
          <p15:clr>
            <a:srgbClr val="F26B43"/>
          </p15:clr>
        </p15:guide>
        <p15:guide id="26" pos="2960" userDrawn="1">
          <p15:clr>
            <a:srgbClr val="F26B43"/>
          </p15:clr>
        </p15:guide>
        <p15:guide id="27" pos="3408" userDrawn="1">
          <p15:clr>
            <a:srgbClr val="F26B43"/>
          </p15:clr>
        </p15:guide>
        <p15:guide id="28" pos="4272" userDrawn="1">
          <p15:clr>
            <a:srgbClr val="F26B43"/>
          </p15:clr>
        </p15:guide>
        <p15:guide id="29" pos="4720" userDrawn="1">
          <p15:clr>
            <a:srgbClr val="F26B43"/>
          </p15:clr>
        </p15:guide>
        <p15:guide id="30" pos="5152" userDrawn="1">
          <p15:clr>
            <a:srgbClr val="F26B43"/>
          </p15:clr>
        </p15:guide>
        <p15:guide id="31" pos="5584" userDrawn="1">
          <p15:clr>
            <a:srgbClr val="F26B43"/>
          </p15:clr>
        </p15:guide>
        <p15:guide id="32" pos="6016" userDrawn="1">
          <p15:clr>
            <a:srgbClr val="F26B43"/>
          </p15:clr>
        </p15:guide>
        <p15:guide id="33" pos="6896" userDrawn="1">
          <p15:clr>
            <a:srgbClr val="F26B43"/>
          </p15:clr>
        </p15:guide>
        <p15:guide id="34" pos="644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316F4-9415-4FCA-BAFC-619C4DCF8048}" type="datetimeFigureOut">
              <a:rPr lang="pl-PL" smtClean="0"/>
              <a:t>27.02.2024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F7FB-BF81-43FE-A02E-80E4FA947C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419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mailto:%20bozena.opalska@pekao.com.pl" TargetMode="External"/><Relationship Id="rId7" Type="http://schemas.openxmlformats.org/officeDocument/2006/relationships/hyperlink" Target="tel:661382079" TargetMode="External"/><Relationship Id="rId2" Type="http://schemas.openxmlformats.org/officeDocument/2006/relationships/hyperlink" Target="https://mysites.cn.in.pekao.com.pl/Person.aspx?accountname=BR%5C2285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%20marek.labuzek@pekao.com.pl" TargetMode="External"/><Relationship Id="rId5" Type="http://schemas.openxmlformats.org/officeDocument/2006/relationships/hyperlink" Target="https://mysites.cn.in.pekao.com.pl/Person.aspx?accountname=BR%5C19645" TargetMode="External"/><Relationship Id="rId4" Type="http://schemas.openxmlformats.org/officeDocument/2006/relationships/hyperlink" Target="tel:66138204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0191F-8F20-0A45-BE4D-23BF41A667C5}"/>
              </a:ext>
            </a:extLst>
          </p:cNvPr>
          <p:cNvSpPr txBox="1"/>
          <p:nvPr/>
        </p:nvSpPr>
        <p:spPr>
          <a:xfrm>
            <a:off x="2058535" y="5878888"/>
            <a:ext cx="38124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00" spc="3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7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 descr="e7d195523061f1c0cef09ac28eaae964ec9988a5cce77c8b8C1E4685C6E6B40CD7615480512384A61EE159C6FE0045D14B61E85D0A95589D558B81FFC809322ACC20DC2254D928200A3EA0841B8B181476B5AB143564A995C9D8EA64CE6B525743728CA1DA7A059A2240EA49FE04D1BD8EB77D75C7E946AB1396CB15E5D428F3770D25CE22AB4C48">
            <a:extLst>
              <a:ext uri="{FF2B5EF4-FFF2-40B4-BE49-F238E27FC236}">
                <a16:creationId xmlns:a16="http://schemas.microsoft.com/office/drawing/2014/main" id="{A691B790-BCD1-0A40-BB6F-23E5461298F4}"/>
              </a:ext>
            </a:extLst>
          </p:cNvPr>
          <p:cNvSpPr txBox="1"/>
          <p:nvPr/>
        </p:nvSpPr>
        <p:spPr>
          <a:xfrm>
            <a:off x="372610" y="1715633"/>
            <a:ext cx="6794772" cy="2916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pl-PL" altLang="zh-CN" sz="4000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  <a:t>Fundusze unijne,</a:t>
            </a:r>
            <a:br>
              <a:rPr lang="pl-PL" altLang="zh-CN" sz="4000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</a:br>
            <a:r>
              <a:rPr lang="pl-PL" altLang="zh-CN" sz="4000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  <a:t>a oferta produktowa</a:t>
            </a:r>
            <a:br>
              <a:rPr lang="pl-PL" altLang="zh-CN" sz="4000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</a:br>
            <a:r>
              <a:rPr lang="pl-PL" altLang="zh-CN" sz="4000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  <a:t>Banku Pekao S.A.</a:t>
            </a:r>
          </a:p>
          <a:p>
            <a:pPr>
              <a:spcBef>
                <a:spcPts val="300"/>
              </a:spcBef>
            </a:pPr>
            <a:endParaRPr lang="pl-PL" altLang="zh-CN" sz="1867" b="1" dirty="0">
              <a:solidFill>
                <a:srgbClr val="D71921"/>
              </a:solidFill>
              <a:latin typeface="Arial" panose="020B0604020202020204" pitchFamily="34" charset="0"/>
              <a:ea typeface="Lato Black" panose="020F0502020204030203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endParaRPr lang="pl-PL" altLang="zh-CN" sz="1867" b="1" dirty="0">
              <a:solidFill>
                <a:srgbClr val="D71921"/>
              </a:solidFill>
              <a:latin typeface="Arial" panose="020B0604020202020204" pitchFamily="34" charset="0"/>
              <a:ea typeface="Lato Black" panose="020F0502020204030203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pl-PL" altLang="zh-CN" sz="1867" b="1" dirty="0">
                <a:solidFill>
                  <a:srgbClr val="D71921"/>
                </a:solidFill>
                <a:latin typeface="Arial" panose="020B0604020202020204" pitchFamily="34" charset="0"/>
                <a:ea typeface="Lato Black" panose="020F0502020204030203" pitchFamily="34" charset="0"/>
                <a:cs typeface="Arial" panose="020B0604020202020204" pitchFamily="34" charset="0"/>
              </a:rPr>
              <a:t>05.03.2024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B2193208-62A1-4FE6-980C-CB099CCFF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640" y="6101451"/>
            <a:ext cx="5485928" cy="756548"/>
          </a:xfrm>
          <a:prstGeom prst="rect">
            <a:avLst/>
          </a:prstGeom>
        </p:spPr>
      </p:pic>
      <p:pic>
        <p:nvPicPr>
          <p:cNvPr id="1028" name="Picture 4" descr="Zestawienie znaków: Fundusze Europejskie, Barwy Rzeczypospolitej Polskiej, Unia Europejska">
            <a:extLst>
              <a:ext uri="{FF2B5EF4-FFF2-40B4-BE49-F238E27FC236}">
                <a16:creationId xmlns:a16="http://schemas.microsoft.com/office/drawing/2014/main" id="{121FC8E8-7827-1F66-9E11-D37D590A9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43" y="5216915"/>
            <a:ext cx="55721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824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Gwarancja EASI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46ECCB1-BD19-394B-0195-8C42C67D19F3}"/>
              </a:ext>
            </a:extLst>
          </p:cNvPr>
          <p:cNvSpPr txBox="1"/>
          <p:nvPr/>
        </p:nvSpPr>
        <p:spPr>
          <a:xfrm>
            <a:off x="840580" y="824984"/>
            <a:ext cx="10646569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i="0" dirty="0">
                <a:effectLst/>
              </a:rPr>
              <a:t>Dla kogo: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b="0" i="0" dirty="0" err="1">
                <a:effectLst/>
              </a:rPr>
              <a:t>mikroprzedsiębiorca</a:t>
            </a:r>
            <a:r>
              <a:rPr lang="pl-PL" sz="2000" b="0" i="0" dirty="0">
                <a:effectLst/>
              </a:rPr>
              <a:t>: zatrudnienie do 9 osób, roczny obrót netto lub suma bilansowa nie wyższa niż równowartość 2 mln EUR</a:t>
            </a:r>
            <a:endParaRPr lang="pl-PL" sz="2000" b="1" dirty="0"/>
          </a:p>
          <a:p>
            <a:r>
              <a:rPr lang="pl-PL" sz="2000" b="1" i="0" dirty="0">
                <a:effectLst/>
              </a:rPr>
              <a:t>Kwota kredytu: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do 117 405,00 PLN</a:t>
            </a:r>
          </a:p>
          <a:p>
            <a:pPr algn="l"/>
            <a:r>
              <a:rPr lang="pl-PL" sz="2000" b="0" i="0" dirty="0">
                <a:effectLst/>
              </a:rPr>
              <a:t>Maksymalna wartość kilku kredytów zabezpieczonych EFI </a:t>
            </a:r>
            <a:r>
              <a:rPr lang="pl-PL" sz="2000" b="0" i="0" dirty="0" err="1">
                <a:effectLst/>
              </a:rPr>
              <a:t>EaSI</a:t>
            </a:r>
            <a:r>
              <a:rPr lang="pl-PL" sz="2000" b="0" i="0" dirty="0">
                <a:effectLst/>
              </a:rPr>
              <a:t> dla jednego klienta: 234 810,00 PLN. Do limitu nie wlicza się kredytów z EFI </a:t>
            </a:r>
            <a:r>
              <a:rPr lang="pl-PL" sz="2000" b="0" i="0" dirty="0" err="1">
                <a:effectLst/>
              </a:rPr>
              <a:t>EaSI</a:t>
            </a:r>
            <a:r>
              <a:rPr lang="pl-PL" sz="2000" b="0" i="0" dirty="0">
                <a:effectLst/>
              </a:rPr>
              <a:t> sprzed 2023 r.</a:t>
            </a:r>
          </a:p>
          <a:p>
            <a:r>
              <a:rPr lang="pl-PL" sz="2000" b="1" i="0" dirty="0">
                <a:effectLst/>
              </a:rPr>
              <a:t>Wysokość gwarancji</a:t>
            </a:r>
            <a:r>
              <a:rPr lang="pl-PL" sz="2000" b="1" dirty="0"/>
              <a:t>: </a:t>
            </a:r>
            <a:r>
              <a:rPr lang="pl-PL" sz="2000" b="1" i="0" dirty="0">
                <a:effectLst/>
              </a:rPr>
              <a:t>zawsze 80%</a:t>
            </a:r>
            <a:endParaRPr lang="pl-PL" sz="2000" b="0" i="0" dirty="0"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Gwarancja zabezpiecza kapitał i odsetki od kapitału, nie obejmuje odsetek za opóźnienia w płatnościach lub za zwłokę, odsetek skapitalizowanych, opłat i wszelkich innych kosztów i wydatków.</a:t>
            </a:r>
          </a:p>
          <a:p>
            <a:r>
              <a:rPr lang="pl-PL" sz="2000" b="1" i="0" dirty="0">
                <a:effectLst/>
              </a:rPr>
              <a:t>Okres gwarancji: </a:t>
            </a:r>
            <a:r>
              <a:rPr lang="pl-PL" sz="2000" b="0" i="0" dirty="0">
                <a:effectLst/>
              </a:rPr>
              <a:t>minimum 3 miesiące, maksymalnie 7 lat</a:t>
            </a:r>
            <a:endParaRPr lang="pl-PL" sz="2000" b="1" dirty="0"/>
          </a:p>
          <a:p>
            <a:r>
              <a:rPr lang="pl-PL" sz="2000" b="1" i="0" dirty="0">
                <a:effectLst/>
              </a:rPr>
              <a:t>Prowizja z </a:t>
            </a:r>
            <a:r>
              <a:rPr lang="pl-PL" sz="2000" b="1" i="0" dirty="0" err="1">
                <a:effectLst/>
              </a:rPr>
              <a:t>tytulu</a:t>
            </a:r>
            <a:r>
              <a:rPr lang="pl-PL" sz="2000" b="1" i="0" dirty="0">
                <a:effectLst/>
              </a:rPr>
              <a:t> gwarancji: </a:t>
            </a:r>
            <a:r>
              <a:rPr lang="pl-PL" sz="2000" b="0" i="0" dirty="0">
                <a:effectLst/>
              </a:rPr>
              <a:t>Brak</a:t>
            </a:r>
            <a:endParaRPr lang="pl-PL" sz="2000" b="1" dirty="0"/>
          </a:p>
          <a:p>
            <a:r>
              <a:rPr lang="pl-PL" sz="2000" b="1" i="0" dirty="0">
                <a:effectLst/>
              </a:rPr>
              <a:t>Pomoc publiczna: </a:t>
            </a:r>
            <a:r>
              <a:rPr lang="pl-PL" sz="2000" b="0" i="0" dirty="0">
                <a:effectLst/>
              </a:rPr>
              <a:t>nie występuje</a:t>
            </a:r>
            <a:endParaRPr lang="pl-PL" sz="2000" b="1" dirty="0"/>
          </a:p>
          <a:p>
            <a:r>
              <a:rPr lang="pl-PL" sz="2000" b="1" i="0" dirty="0">
                <a:effectLst/>
              </a:rPr>
              <a:t>Transfer korzyści: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oprocentowanie kredytu musi zostać obniżone o co najmniej 0,5 pkt proc. w porównaniu do oprocentowania kredytu niezabezpieczonego EFI </a:t>
            </a:r>
            <a:r>
              <a:rPr lang="pl-PL" sz="2000" b="0" i="0" dirty="0" err="1">
                <a:effectLst/>
              </a:rPr>
              <a:t>EaSI</a:t>
            </a:r>
            <a:r>
              <a:rPr lang="pl-PL" sz="2000" b="0" i="0" dirty="0">
                <a:effectLst/>
              </a:rPr>
              <a:t> ani inną gwarancją.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124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Pożyczka </a:t>
            </a:r>
            <a:r>
              <a:rPr lang="pl-PL" sz="2400" b="1" dirty="0" err="1"/>
              <a:t>Przekorzystna</a:t>
            </a:r>
            <a:r>
              <a:rPr lang="pl-PL" sz="2400" b="1" dirty="0"/>
              <a:t> Biznes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3D5E79D-84FC-95BF-67FA-76BC146BF0DB}"/>
              </a:ext>
            </a:extLst>
          </p:cNvPr>
          <p:cNvSpPr txBox="1"/>
          <p:nvPr/>
        </p:nvSpPr>
        <p:spPr>
          <a:xfrm>
            <a:off x="915590" y="786110"/>
            <a:ext cx="1069538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/>
              <a:t>Kwota: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od 5.000 złotych do kwoty nieprzekraczającej 400 000 złotych i 60% sumy przychodów ze sprzedaży za ostatni rok obrotowy;</a:t>
            </a:r>
          </a:p>
          <a:p>
            <a:r>
              <a:rPr lang="pl-PL" sz="2000" b="1" dirty="0"/>
              <a:t>Oprocentowanie: </a:t>
            </a:r>
            <a:r>
              <a:rPr lang="pl-PL" sz="2000" dirty="0"/>
              <a:t>zmienne oparte na stawce: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WIBOR 1M powiększone o marżę banku dla kredytu w rachunku bieżącym lub pożyczki udzielanej na okres 12 miesięcy;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WIBOR 3M powiększone o marżę Banku dla pożyczki udzielanej na okres dłuższy niż 12 miesięcy;</a:t>
            </a:r>
          </a:p>
          <a:p>
            <a:r>
              <a:rPr lang="pl-PL" sz="2000" b="1" dirty="0"/>
              <a:t>Zabezpieczenia: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pełnomocnictwo do dysponowania rachunkami bankowymi klienta;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gwarancja EFI lub BGK;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weksel wraz z deklaracją wekslową w przypadku, gdy przynajmniej jeden z poniższych warunków jest spełniony: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zaangażowanie Banku wobec kredytobiorcy (firmy) wraz z wnioskowaną kwotą przekracza 300.000 zł;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transakcja zabezpieczona jest gwarancją BGK de </a:t>
            </a:r>
            <a:r>
              <a:rPr lang="pl-PL" sz="2000" dirty="0" err="1"/>
              <a:t>minimis</a:t>
            </a:r>
            <a:r>
              <a:rPr lang="pl-PL" sz="2000" dirty="0"/>
              <a:t>;</a:t>
            </a:r>
          </a:p>
          <a:p>
            <a:r>
              <a:rPr lang="pl-PL" sz="2000" b="1" dirty="0"/>
              <a:t>Przeznaczenie: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/>
              <a:t>Finansowanie wydatków związanych z prowadzoną działalnością gospodarczą lub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/>
              <a:t>Całkowita spłata innych zobowiązań przedsiębiorcy.</a:t>
            </a:r>
          </a:p>
        </p:txBody>
      </p:sp>
    </p:spTree>
    <p:extLst>
      <p:ext uri="{BB962C8B-B14F-4D97-AF65-F5344CB8AC3E}">
        <p14:creationId xmlns:p14="http://schemas.microsoft.com/office/powerpoint/2010/main" val="367487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Kredyt w rachunku bieżącym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3D5E79D-84FC-95BF-67FA-76BC146BF0DB}"/>
              </a:ext>
            </a:extLst>
          </p:cNvPr>
          <p:cNvSpPr txBox="1"/>
          <p:nvPr/>
        </p:nvSpPr>
        <p:spPr>
          <a:xfrm>
            <a:off x="915590" y="786110"/>
            <a:ext cx="1069538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/>
              <a:t>Dla kogo?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Dla firm prowadzących uproszczoną księgowość o rocznych przychodach do 2 mln euro.</a:t>
            </a:r>
          </a:p>
          <a:p>
            <a:endParaRPr lang="pl-PL" sz="2000" dirty="0"/>
          </a:p>
          <a:p>
            <a:r>
              <a:rPr lang="pl-PL" sz="2000" b="1" dirty="0"/>
              <a:t>Przeznaczenie:</a:t>
            </a:r>
            <a:r>
              <a:rPr lang="pl-PL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finansowanie bieżącej działalności firmy w sytuacji przejściowego braku środków,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spłata limitu debetowego udzielonego przez bank,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spłata kredytu o charakterze kredytu w rachunku bieżącym udzielonego przez bank lub eks-Idea Bank (w przypadku, gdy jeden kredytobiorca ma dwa kredyty w rachunku bieżącym w Banku),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spłatę kredytu zaliczka udzielonego przez Bank.</a:t>
            </a:r>
          </a:p>
          <a:p>
            <a:endParaRPr lang="pl-PL" sz="2000" dirty="0"/>
          </a:p>
          <a:p>
            <a:r>
              <a:rPr lang="pl-PL" sz="2000" b="1" dirty="0"/>
              <a:t>Okres:</a:t>
            </a:r>
            <a:r>
              <a:rPr lang="pl-PL" sz="2000" dirty="0"/>
              <a:t> do 12 miesięcy</a:t>
            </a:r>
          </a:p>
          <a:p>
            <a:endParaRPr lang="pl-PL" sz="2000" dirty="0"/>
          </a:p>
          <a:p>
            <a:r>
              <a:rPr lang="pl-PL" sz="2000" b="1" dirty="0"/>
              <a:t>Oprocentowanie zmienne </a:t>
            </a:r>
            <a:r>
              <a:rPr lang="pl-PL" sz="2000" dirty="0"/>
              <a:t>- oparte na stawce WIBOR 1M powiększone o marżę banku.</a:t>
            </a:r>
          </a:p>
          <a:p>
            <a:endParaRPr lang="pl-PL" sz="2000" dirty="0"/>
          </a:p>
          <a:p>
            <a:r>
              <a:rPr lang="pl-PL" sz="2000" b="1" dirty="0"/>
              <a:t>Zabezpieczenia: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pełnomocnictwo do dysponowania rachunkiem bankowym/ rachunkami bankowymi – obligatoryjnie;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 weksel wraz z deklaracją wekslową;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inne zabezpieczenie np. gwarancja BGK de </a:t>
            </a:r>
            <a:r>
              <a:rPr lang="pl-PL" sz="2000" dirty="0" err="1"/>
              <a:t>minimis</a:t>
            </a:r>
            <a:r>
              <a:rPr lang="pl-PL" sz="2000" dirty="0"/>
              <a:t> lub EFI.</a:t>
            </a:r>
          </a:p>
        </p:txBody>
      </p:sp>
    </p:spTree>
    <p:extLst>
      <p:ext uri="{BB962C8B-B14F-4D97-AF65-F5344CB8AC3E}">
        <p14:creationId xmlns:p14="http://schemas.microsoft.com/office/powerpoint/2010/main" val="1793838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Kredyt inwestycyjny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3D5E79D-84FC-95BF-67FA-76BC146BF0DB}"/>
              </a:ext>
            </a:extLst>
          </p:cNvPr>
          <p:cNvSpPr txBox="1"/>
          <p:nvPr/>
        </p:nvSpPr>
        <p:spPr>
          <a:xfrm>
            <a:off x="915590" y="786110"/>
            <a:ext cx="1069538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/>
              <a:t>Dla kogo?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Dla firm prowadzących uproszczoną księgowość o rocznych przychodach do 2 mln euro.</a:t>
            </a:r>
          </a:p>
          <a:p>
            <a:r>
              <a:rPr lang="pl-PL" sz="2000" b="1" dirty="0"/>
              <a:t>Przeznaczenie:</a:t>
            </a:r>
            <a:r>
              <a:rPr lang="pl-PL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finansowanie realizowanych przez klienta inwestycji, których celem jest powiększenie wartości majątku trwałego firmy np. zakup rzeczowych środków trwałych w tym nieruchomości;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refinansowanie nakładów poniesionych przez klienta;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refinansowanie (spłata) kredytów inwestycyjnych udzielonych przez inne banki;</a:t>
            </a:r>
            <a:endParaRPr lang="pl-PL" sz="2000" b="1" dirty="0"/>
          </a:p>
          <a:p>
            <a:r>
              <a:rPr lang="pl-PL" sz="2000" b="1" dirty="0"/>
              <a:t>Kwota: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do 80% wartości inwestycji: </a:t>
            </a:r>
          </a:p>
          <a:p>
            <a:r>
              <a:rPr lang="pl-PL" sz="2000" dirty="0"/>
              <a:t>− netto – płatnicy podatku VAT;</a:t>
            </a:r>
          </a:p>
          <a:p>
            <a:r>
              <a:rPr lang="pl-PL" sz="2000" dirty="0"/>
              <a:t>− brutto – klienci nie będący płatnikami podatku VAT;</a:t>
            </a:r>
            <a:endParaRPr lang="pl-PL" sz="2000" b="1" dirty="0"/>
          </a:p>
          <a:p>
            <a:r>
              <a:rPr lang="pl-PL" sz="2000" b="1" dirty="0"/>
              <a:t>Udział własny: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minimum 20% wartości netto/ brutto inwestycji/ poniesionych nakładów; </a:t>
            </a:r>
            <a:endParaRPr lang="pl-PL" sz="2000" b="1" dirty="0"/>
          </a:p>
          <a:p>
            <a:r>
              <a:rPr lang="pl-PL" sz="2000" b="1" dirty="0"/>
              <a:t>Okres: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do 6 lat;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do 15 lat – kredyty zabezpieczone hipoteką (preferowany okres do 10 lat);</a:t>
            </a:r>
          </a:p>
          <a:p>
            <a:r>
              <a:rPr lang="pl-PL" sz="2000" b="1" dirty="0"/>
              <a:t>Oprocentowanie: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kredyt w złotych – stawka WIBOR 1M lub 3M powiększona o marżę banku.</a:t>
            </a:r>
          </a:p>
        </p:txBody>
      </p:sp>
    </p:spTree>
    <p:extLst>
      <p:ext uri="{BB962C8B-B14F-4D97-AF65-F5344CB8AC3E}">
        <p14:creationId xmlns:p14="http://schemas.microsoft.com/office/powerpoint/2010/main" val="139294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Faktoring - </a:t>
            </a:r>
            <a:r>
              <a:rPr lang="pl-PL" sz="2400" b="1" dirty="0" err="1"/>
              <a:t>płynnościomat</a:t>
            </a:r>
            <a:r>
              <a:rPr lang="pl-PL" sz="2400" b="1" dirty="0"/>
              <a:t>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3D5E79D-84FC-95BF-67FA-76BC146BF0DB}"/>
              </a:ext>
            </a:extLst>
          </p:cNvPr>
          <p:cNvSpPr txBox="1"/>
          <p:nvPr/>
        </p:nvSpPr>
        <p:spPr>
          <a:xfrm>
            <a:off x="915590" y="786110"/>
            <a:ext cx="1069538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/>
              <a:t>Parametry produktu: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Limit od 30 tys. PLN do 1,5 MPLN;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Waluta: PLN, EUR, USD;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Akceptowane terminy płatności do 90 dni;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Zaliczka do 90%;</a:t>
            </a:r>
          </a:p>
          <a:p>
            <a:r>
              <a:rPr lang="pl-PL" sz="2000" dirty="0"/>
              <a:t> </a:t>
            </a:r>
          </a:p>
          <a:p>
            <a:r>
              <a:rPr lang="pl-PL" sz="2000" b="1" dirty="0"/>
              <a:t>Wymagania</a:t>
            </a:r>
            <a:r>
              <a:rPr lang="pl-PL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Odbiorcy zarejestrowani w Polsce;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Działalność prowadzona przez minimum 12 miesięcy;</a:t>
            </a:r>
          </a:p>
          <a:p>
            <a:endParaRPr lang="pl-PL" sz="2000" dirty="0"/>
          </a:p>
          <a:p>
            <a:r>
              <a:rPr lang="pl-PL" sz="2000" b="1" dirty="0"/>
              <a:t>Dlaczego warto wybrać Płynnościomat Pekao Faktoring: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Natychmiastowy dostęp do gotówki zamrożonej w fakturach;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Natychmiastowa gotówka – bez czekania na spłatę kontrahenta;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Możliwość rozwoju biznesu – dodatkowe zamówienia, nowe kontrakty;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Bezpieczeństwo – weryfikacja kontrahentów i wsparcie Faktora;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Optymalizacja kosztów prowadzenia działalności – monitoring spłat;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Brak dodatkowych zabezpieczeń.</a:t>
            </a:r>
          </a:p>
        </p:txBody>
      </p:sp>
      <p:pic>
        <p:nvPicPr>
          <p:cNvPr id="2" name="Picture 4" descr="Pekao Faktoring Sp. z o.o.">
            <a:extLst>
              <a:ext uri="{FF2B5EF4-FFF2-40B4-BE49-F238E27FC236}">
                <a16:creationId xmlns:a16="http://schemas.microsoft.com/office/drawing/2014/main" id="{A91C5C68-D089-9BF0-BBD3-AA0AC5A5C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0" y="975679"/>
            <a:ext cx="3434080" cy="54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77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26722" y="286730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Leasing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7C4959F-3C5B-18F9-BFE5-FEEB6EBC1C76}"/>
              </a:ext>
            </a:extLst>
          </p:cNvPr>
          <p:cNvSpPr txBox="1"/>
          <p:nvPr/>
        </p:nvSpPr>
        <p:spPr>
          <a:xfrm>
            <a:off x="762000" y="1010841"/>
            <a:ext cx="10668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/>
              <a:t>Kogo finansujemy?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osoby fizyczne prowadzące działalność gospodarczą,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spółki cywilne,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przedsiębiorców posiadający osobowość prawną, w tym spółki z o.o. i akcyjne,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jednostki organizacyjne niebędące osobami prawnymi posiadające zdolność prawną, w tym spółki: jawne, partnerskie, komandytowe, komandytowo-akcyjna. </a:t>
            </a:r>
          </a:p>
          <a:p>
            <a:endParaRPr lang="pl-PL" sz="2000" dirty="0"/>
          </a:p>
          <a:p>
            <a:r>
              <a:rPr lang="pl-PL" sz="2000" b="1" dirty="0"/>
              <a:t>Co finansujemy? </a:t>
            </a:r>
          </a:p>
          <a:p>
            <a:r>
              <a:rPr lang="pl-PL" sz="2000" dirty="0"/>
              <a:t>Nowe i używane: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samochody osobowe i dostawcze,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transport ciężki (samochody ciężarowe, pow. 3,5 tony, ciągniki siodłowe, naczepy, przyczepy),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maszyny i urządzenia (np.: obrabiarki do metalu, maszyny do obróbki drewna, wtryskarki),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jachty, łodzie, samoloty, tabor kolejowy,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dirty="0"/>
              <a:t>linie technologiczne.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l-PL" sz="2000" dirty="0"/>
          </a:p>
          <a:p>
            <a:r>
              <a:rPr lang="pl-PL" sz="2000" dirty="0"/>
              <a:t>Maksymalny wiek używanych przedmiotów wraz z okresem leasingu nie może być większy niż 10 lat</a:t>
            </a:r>
            <a:r>
              <a:rPr lang="pl-PL" dirty="0"/>
              <a:t>.</a:t>
            </a:r>
          </a:p>
        </p:txBody>
      </p:sp>
      <p:pic>
        <p:nvPicPr>
          <p:cNvPr id="1028" name="Picture 4" descr="Pekao Leasing rośnie dwa razy szybciej niż rynek. Ten rok ...">
            <a:extLst>
              <a:ext uri="{FF2B5EF4-FFF2-40B4-BE49-F238E27FC236}">
                <a16:creationId xmlns:a16="http://schemas.microsoft.com/office/drawing/2014/main" id="{AB0DCE51-3E0A-B69F-1F4F-83296BBB3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795" y="743585"/>
            <a:ext cx="265620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28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1215572" y="270550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Nasi specjaliści w zakresie finansowania przedsiębiorstw:</a:t>
            </a:r>
            <a:endParaRPr lang="pl-PL" sz="2400" b="1" dirty="0">
              <a:latin typeface="+mn-lt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4068B4B-BFFD-A2E4-9927-1A78BAC6A362}"/>
              </a:ext>
            </a:extLst>
          </p:cNvPr>
          <p:cNvSpPr txBox="1"/>
          <p:nvPr/>
        </p:nvSpPr>
        <p:spPr>
          <a:xfrm>
            <a:off x="1291903" y="924361"/>
            <a:ext cx="7293769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i="0" dirty="0">
                <a:effectLst/>
              </a:rPr>
              <a:t>Oddział Banku Pekao S.A.: </a:t>
            </a:r>
          </a:p>
          <a:p>
            <a:pPr algn="l"/>
            <a:r>
              <a:rPr lang="pl-PL" sz="2800" b="1" i="0" dirty="0">
                <a:effectLst/>
              </a:rPr>
              <a:t>adres: Rynek 34, 32-065 Krzeszowice</a:t>
            </a:r>
          </a:p>
          <a:p>
            <a:pPr algn="l"/>
            <a:endParaRPr lang="pl-PL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l-PL" sz="2800" u="none" strike="noStrike" dirty="0">
                <a:solidFill>
                  <a:srgbClr val="3F77B2"/>
                </a:solidFill>
                <a:effectLst/>
                <a:hlinkClick r:id="rId2" tooltip="Opalska Bożena"/>
              </a:rPr>
              <a:t>Opalska Bożena</a:t>
            </a:r>
            <a:endParaRPr lang="pl-PL" sz="2800" dirty="0">
              <a:effectLst/>
            </a:endParaRPr>
          </a:p>
          <a:p>
            <a:r>
              <a:rPr lang="pl-PL" sz="2800" dirty="0">
                <a:effectLst/>
              </a:rPr>
              <a:t>Dyrektor Oddziału</a:t>
            </a:r>
          </a:p>
          <a:p>
            <a:r>
              <a:rPr lang="pl-PL" sz="2800" dirty="0">
                <a:effectLst/>
              </a:rPr>
              <a:t>e-mail: </a:t>
            </a:r>
            <a:r>
              <a:rPr lang="pl-PL" sz="2800" b="1" u="none" strike="noStrike" dirty="0">
                <a:solidFill>
                  <a:srgbClr val="3F77B2"/>
                </a:solidFill>
                <a:effectLst/>
                <a:hlinkClick r:id="rId3" tooltip="bozena.opalska@pekao.com.pl"/>
              </a:rPr>
              <a:t>bozena</a:t>
            </a:r>
            <a:r>
              <a:rPr lang="pl-PL" sz="2800" u="none" strike="noStrike" dirty="0">
                <a:solidFill>
                  <a:srgbClr val="3F77B2"/>
                </a:solidFill>
                <a:effectLst/>
                <a:hlinkClick r:id="rId3" tooltip="bozena.opalska@pekao.com.pl"/>
              </a:rPr>
              <a:t>.</a:t>
            </a:r>
            <a:r>
              <a:rPr lang="pl-PL" sz="2800" b="1" u="none" strike="noStrike" dirty="0">
                <a:solidFill>
                  <a:srgbClr val="3F77B2"/>
                </a:solidFill>
                <a:effectLst/>
                <a:hlinkClick r:id="rId3" tooltip="bozena.opalska@pekao.com.pl"/>
              </a:rPr>
              <a:t>opalska</a:t>
            </a:r>
            <a:r>
              <a:rPr lang="pl-PL" sz="2800" u="none" strike="noStrike" dirty="0">
                <a:solidFill>
                  <a:srgbClr val="3F77B2"/>
                </a:solidFill>
                <a:effectLst/>
                <a:hlinkClick r:id="rId3" tooltip="bozena.opalska@pekao.com.pl"/>
              </a:rPr>
              <a:t>@pekao.com.pl</a:t>
            </a:r>
            <a:endParaRPr lang="pl-PL" sz="2800" dirty="0">
              <a:effectLst/>
            </a:endParaRPr>
          </a:p>
          <a:p>
            <a:r>
              <a:rPr lang="pl-PL" sz="2800" b="0" i="0" dirty="0">
                <a:solidFill>
                  <a:srgbClr val="333333"/>
                </a:solidFill>
                <a:effectLst/>
              </a:rPr>
              <a:t>kom: </a:t>
            </a:r>
            <a:r>
              <a:rPr lang="pl-PL" sz="2800" b="0" i="0" strike="noStrike" dirty="0">
                <a:solidFill>
                  <a:srgbClr val="3F77B2"/>
                </a:solidFill>
                <a:effectLst/>
                <a:hlinkClick r:id="rId4"/>
              </a:rPr>
              <a:t>661 382 040</a:t>
            </a:r>
            <a:endParaRPr lang="pl-PL" sz="2800" b="0" i="0" strike="noStrike" dirty="0">
              <a:solidFill>
                <a:srgbClr val="3F77B2"/>
              </a:solidFill>
              <a:effectLst/>
            </a:endParaRPr>
          </a:p>
          <a:p>
            <a:endParaRPr lang="pl-PL" sz="2800" dirty="0">
              <a:solidFill>
                <a:srgbClr val="3F77B2"/>
              </a:solidFill>
            </a:endParaRPr>
          </a:p>
          <a:p>
            <a:pPr algn="l"/>
            <a:r>
              <a:rPr lang="pl-PL" sz="2800" b="0" i="0" u="none" strike="noStrike" dirty="0">
                <a:solidFill>
                  <a:srgbClr val="3F77B2"/>
                </a:solidFill>
                <a:effectLst/>
                <a:hlinkClick r:id="rId5" tooltip="Łabuzek Marek"/>
              </a:rPr>
              <a:t>Łabuzek Marek</a:t>
            </a:r>
            <a:endParaRPr lang="pl-PL" sz="2800" b="0" i="0" dirty="0">
              <a:solidFill>
                <a:srgbClr val="333333"/>
              </a:solidFill>
              <a:effectLst/>
            </a:endParaRPr>
          </a:p>
          <a:p>
            <a:pPr algn="l"/>
            <a:r>
              <a:rPr lang="pl-PL" sz="2800" b="0" i="0" dirty="0">
                <a:solidFill>
                  <a:srgbClr val="333333"/>
                </a:solidFill>
                <a:effectLst/>
              </a:rPr>
              <a:t>Doradca Klienta Biznesowego</a:t>
            </a:r>
          </a:p>
          <a:p>
            <a:pPr algn="l"/>
            <a:r>
              <a:rPr lang="pl-PL" sz="2800" b="0" i="0" dirty="0">
                <a:solidFill>
                  <a:srgbClr val="333333"/>
                </a:solidFill>
                <a:effectLst/>
              </a:rPr>
              <a:t>e-mail: </a:t>
            </a:r>
            <a:r>
              <a:rPr lang="pl-PL" sz="2800" b="1" i="0" u="none" strike="noStrike" dirty="0">
                <a:solidFill>
                  <a:srgbClr val="3F77B2"/>
                </a:solidFill>
                <a:effectLst/>
                <a:hlinkClick r:id="rId6" tooltip="marek.labuzek@pekao.com.pl"/>
              </a:rPr>
              <a:t>marek</a:t>
            </a:r>
            <a:r>
              <a:rPr lang="pl-PL" sz="2800" b="0" i="0" u="none" strike="noStrike" dirty="0">
                <a:solidFill>
                  <a:srgbClr val="3F77B2"/>
                </a:solidFill>
                <a:effectLst/>
                <a:hlinkClick r:id="rId6" tooltip="marek.labuzek@pekao.com.pl"/>
              </a:rPr>
              <a:t>.</a:t>
            </a:r>
            <a:r>
              <a:rPr lang="pl-PL" sz="2800" b="1" i="0" u="none" strike="noStrike" dirty="0">
                <a:solidFill>
                  <a:srgbClr val="3F77B2"/>
                </a:solidFill>
                <a:effectLst/>
                <a:hlinkClick r:id="rId6" tooltip="marek.labuzek@pekao.com.pl"/>
              </a:rPr>
              <a:t>labuzek</a:t>
            </a:r>
            <a:r>
              <a:rPr lang="pl-PL" sz="2800" b="0" i="0" u="none" strike="noStrike" dirty="0">
                <a:solidFill>
                  <a:srgbClr val="3F77B2"/>
                </a:solidFill>
                <a:effectLst/>
                <a:hlinkClick r:id="rId6" tooltip="marek.labuzek@pekao.com.pl"/>
              </a:rPr>
              <a:t>@pekao.com.pl</a:t>
            </a:r>
            <a:endParaRPr lang="pl-PL" sz="2800" b="0" i="0" dirty="0">
              <a:solidFill>
                <a:srgbClr val="333333"/>
              </a:solidFill>
              <a:effectLst/>
            </a:endParaRPr>
          </a:p>
          <a:p>
            <a:pPr algn="l"/>
            <a:r>
              <a:rPr lang="pl-PL" sz="2800" b="0" i="0" dirty="0">
                <a:solidFill>
                  <a:srgbClr val="333333"/>
                </a:solidFill>
                <a:effectLst/>
              </a:rPr>
              <a:t>kom: </a:t>
            </a:r>
            <a:r>
              <a:rPr lang="pl-PL" sz="2800" b="0" i="0" u="none" strike="noStrike" dirty="0">
                <a:solidFill>
                  <a:srgbClr val="3F77B2"/>
                </a:solidFill>
                <a:effectLst/>
                <a:hlinkClick r:id="rId7"/>
              </a:rPr>
              <a:t>661 382 079</a:t>
            </a:r>
            <a:endParaRPr lang="pl-PL" sz="2800" b="0" i="0" dirty="0">
              <a:solidFill>
                <a:srgbClr val="333333"/>
              </a:solidFill>
              <a:effectLst/>
            </a:endParaRPr>
          </a:p>
          <a:p>
            <a:br>
              <a:rPr lang="pl-PL" dirty="0">
                <a:effectLst/>
              </a:rPr>
            </a:br>
            <a:endParaRPr lang="pl-PL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2" descr="Obrazy (Wykrzyknik) — zdjęcia, wektory i wideo bez tantiem (1,940) | Adobe  Stock">
            <a:extLst>
              <a:ext uri="{FF2B5EF4-FFF2-40B4-BE49-F238E27FC236}">
                <a16:creationId xmlns:a16="http://schemas.microsoft.com/office/drawing/2014/main" id="{F17F0AEB-30B4-C955-43FD-247F1E1FD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900" y="727075"/>
            <a:ext cx="3086100" cy="240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633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>
            <a:extLst>
              <a:ext uri="{FF2B5EF4-FFF2-40B4-BE49-F238E27FC236}">
                <a16:creationId xmlns:a16="http://schemas.microsoft.com/office/drawing/2014/main" id="{AC2D1612-7BBD-48E1-94B5-41B0FB84AC70}"/>
              </a:ext>
            </a:extLst>
          </p:cNvPr>
          <p:cNvSpPr txBox="1"/>
          <p:nvPr/>
        </p:nvSpPr>
        <p:spPr>
          <a:xfrm>
            <a:off x="706667" y="2192251"/>
            <a:ext cx="6600829" cy="8320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703" rtl="0" eaLnBrk="1" fontAlgn="auto" latinLnBrk="0" hangingPunct="1">
              <a:lnSpc>
                <a:spcPts val="6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3200" b="1" kern="100" dirty="0">
                <a:solidFill>
                  <a:srgbClr val="000000"/>
                </a:solidFill>
                <a:latin typeface="Arial"/>
              </a:rPr>
              <a:t>Dziękujemy</a:t>
            </a:r>
            <a:endParaRPr kumimoji="0" lang="pl-PL" sz="3200" b="1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5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1729761" y="261109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Zespół funduszy UE i programów publicznych</a:t>
            </a:r>
            <a:endParaRPr lang="pl-PL" sz="2400" b="1" dirty="0">
              <a:latin typeface="+mn-lt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206C4C7-8415-8982-E22F-1C2B96803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86" y="889724"/>
            <a:ext cx="10795354" cy="268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4116E3D-14FD-B26A-7A75-11A3769B75E2}"/>
              </a:ext>
            </a:extLst>
          </p:cNvPr>
          <p:cNvSpPr txBox="1"/>
          <p:nvPr/>
        </p:nvSpPr>
        <p:spPr>
          <a:xfrm>
            <a:off x="573685" y="3734569"/>
            <a:ext cx="1079535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000" dirty="0"/>
              <a:t>Z</a:t>
            </a:r>
            <a:r>
              <a:rPr lang="pl-PL" sz="2000" b="0" i="0" dirty="0">
                <a:effectLst/>
              </a:rPr>
              <a:t>espół wspiera pracowników i </a:t>
            </a:r>
            <a:r>
              <a:rPr lang="pl-PL" sz="2000" b="1" i="0" dirty="0">
                <a:effectLst/>
              </a:rPr>
              <a:t>klientów firmowych </a:t>
            </a:r>
            <a:r>
              <a:rPr lang="pl-PL" sz="2000" b="0" i="0" dirty="0">
                <a:effectLst/>
              </a:rPr>
              <a:t>w zakresie programów finansowanych z krajowych</a:t>
            </a:r>
            <a:br>
              <a:rPr lang="pl-PL" sz="2000" b="0" i="0" dirty="0">
                <a:effectLst/>
              </a:rPr>
            </a:br>
            <a:r>
              <a:rPr lang="pl-PL" sz="2000" b="0" i="0" dirty="0">
                <a:effectLst/>
              </a:rPr>
              <a:t>i unijnych środków publicznych, w zakresie: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wyszukiwania programów wsparcia;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obsługi programów realizowanych we współpracy z instytucjami zewnętrznymi, takimi jak między innymi: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pl-PL" sz="2000" b="0" i="0" dirty="0">
                <a:effectLst/>
              </a:rPr>
              <a:t>Bank Gospodarstwa Krajowego,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pl-PL" sz="2000" b="0" i="0" dirty="0">
                <a:effectLst/>
              </a:rPr>
              <a:t>Europejski Fundusz Inwestycyjny,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pl-PL" sz="2000" b="0" i="0" dirty="0">
                <a:effectLst/>
              </a:rPr>
              <a:t>Europejski Bank Inwestycyjny,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pl-PL" sz="2000" b="0" i="0" dirty="0">
                <a:effectLst/>
              </a:rPr>
              <a:t>organy administracji samorządowej.</a:t>
            </a:r>
          </a:p>
        </p:txBody>
      </p:sp>
    </p:spTree>
    <p:extLst>
      <p:ext uri="{BB962C8B-B14F-4D97-AF65-F5344CB8AC3E}">
        <p14:creationId xmlns:p14="http://schemas.microsoft.com/office/powerpoint/2010/main" val="302818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1777547" y="268545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Zespół funduszy UE i programów publicznych</a:t>
            </a:r>
            <a:endParaRPr lang="pl-PL" sz="2400" b="1" dirty="0">
              <a:latin typeface="+mn-lt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2597A6E-AE5A-7BA1-6F18-50FD74BC0B2C}"/>
              </a:ext>
            </a:extLst>
          </p:cNvPr>
          <p:cNvSpPr txBox="1"/>
          <p:nvPr/>
        </p:nvSpPr>
        <p:spPr>
          <a:xfrm>
            <a:off x="952500" y="815965"/>
            <a:ext cx="10287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000" b="0" i="0" dirty="0">
                <a:effectLst/>
              </a:rPr>
              <a:t>Zesp</a:t>
            </a:r>
            <a:r>
              <a:rPr lang="pl-PL" sz="2000" dirty="0"/>
              <a:t>ół funduszy </a:t>
            </a:r>
            <a:r>
              <a:rPr lang="pl-PL" sz="2000" b="1" dirty="0"/>
              <a:t>UE doradza</a:t>
            </a:r>
            <a:r>
              <a:rPr lang="pl-PL" sz="2000" b="1" i="0" dirty="0">
                <a:effectLst/>
              </a:rPr>
              <a:t> w obsłudze takich produktów</a:t>
            </a:r>
            <a:r>
              <a:rPr lang="pl-PL" sz="2000" b="0" i="0" dirty="0">
                <a:effectLst/>
              </a:rPr>
              <a:t> jak: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 Unia,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 technologiczny,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z gwarancją BGK de </a:t>
            </a:r>
            <a:r>
              <a:rPr lang="pl-PL" sz="2000" b="0" i="0" dirty="0" err="1">
                <a:effectLst/>
              </a:rPr>
              <a:t>minimis</a:t>
            </a:r>
            <a:r>
              <a:rPr lang="pl-PL" sz="2000" b="0" i="0" dirty="0">
                <a:effectLst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z gwarancją FG POIR (Biznes Max),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z gwarancją EFI </a:t>
            </a:r>
            <a:r>
              <a:rPr lang="pl-PL" sz="2000" b="0" i="0" dirty="0" err="1">
                <a:effectLst/>
              </a:rPr>
              <a:t>EaSI</a:t>
            </a:r>
            <a:r>
              <a:rPr lang="pl-PL" sz="2000" b="0" i="0" dirty="0">
                <a:effectLst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w ramach linii Silesia,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preferencyjne ARiMR,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kredyty z gwarancją EFI FGP.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B1CCBBD-544D-FC57-896A-0FBA999C4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46" y="3592284"/>
            <a:ext cx="10795354" cy="268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27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2498272" y="286730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>
                <a:latin typeface="+mn-lt"/>
              </a:rPr>
              <a:t>Program doradztwa unijnego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378DB0-758C-6D9A-EC02-785F0D204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778829"/>
            <a:ext cx="10627360" cy="253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983265D1-FDF2-412C-A7A7-DCDA08648C85}"/>
              </a:ext>
            </a:extLst>
          </p:cNvPr>
          <p:cNvSpPr txBox="1"/>
          <p:nvPr/>
        </p:nvSpPr>
        <p:spPr>
          <a:xfrm>
            <a:off x="822961" y="3429000"/>
            <a:ext cx="106273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000" b="1" i="0" dirty="0">
                <a:solidFill>
                  <a:srgbClr val="FF0000"/>
                </a:solidFill>
                <a:effectLst/>
              </a:rPr>
              <a:t>Najważniejsze informacje o programie</a:t>
            </a:r>
            <a:endParaRPr lang="pl-PL" sz="2000" b="0" i="0" dirty="0">
              <a:solidFill>
                <a:srgbClr val="333333"/>
              </a:solidFill>
              <a:effectLst/>
            </a:endParaRPr>
          </a:p>
          <a:p>
            <a:pPr algn="just"/>
            <a:r>
              <a:rPr lang="pl-PL" sz="2000" b="0" i="0" dirty="0">
                <a:effectLst/>
              </a:rPr>
              <a:t>Mając na uwadze potrzeby i oczekiwania obecnych i przyszłych Beneficjentów pomocy unijnej Zespół Funduszy Unii Europejskiej i Programów Publicznych opracował i wdrożył program doradztwa unijnego. </a:t>
            </a:r>
          </a:p>
          <a:p>
            <a:pPr algn="just"/>
            <a:r>
              <a:rPr lang="pl-PL" sz="2000" b="0" i="0" dirty="0">
                <a:effectLst/>
              </a:rPr>
              <a:t>W ramach programu zawarte zostały umowy ramowe o współpracy z zewnętrznymi firmami doradczymi, dzięki czemu możemy zaoferować Klientom: </a:t>
            </a:r>
            <a:r>
              <a:rPr lang="pl-PL" sz="2000" b="1" i="0" dirty="0">
                <a:effectLst/>
              </a:rPr>
              <a:t>Zestaw produktów doradczych ułatwiających otrzymanie dofinansowania, wdrażanie i zarządzanie projektem unijnym</a:t>
            </a:r>
            <a:r>
              <a:rPr lang="pl-PL" sz="2000" b="0" i="0" dirty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16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2498272" y="286730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>
                <a:latin typeface="+mn-lt"/>
              </a:rPr>
              <a:t>Program doradztwa unijnego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378DB0-758C-6D9A-EC02-785F0D204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778829"/>
            <a:ext cx="10627360" cy="253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983265D1-FDF2-412C-A7A7-DCDA08648C85}"/>
              </a:ext>
            </a:extLst>
          </p:cNvPr>
          <p:cNvSpPr txBox="1"/>
          <p:nvPr/>
        </p:nvSpPr>
        <p:spPr>
          <a:xfrm>
            <a:off x="822961" y="3429000"/>
            <a:ext cx="1062736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Program jest adresowany do przedsiębiorców, którzy chcą wykorzystać szansę na rozwój, jaką oferuje Unia Europejska współfinansując różnego typu przedsięwzięcia.</a:t>
            </a:r>
          </a:p>
          <a:p>
            <a:pPr algn="just"/>
            <a:endParaRPr lang="pl-PL" sz="2000" b="0" i="0" dirty="0">
              <a:effectLst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Program powstał na bazie wieloletnich doświadczeń, które zostały zdobyte podczas kontaktów</a:t>
            </a:r>
            <a:br>
              <a:rPr lang="pl-PL" sz="2000" b="0" i="0" dirty="0">
                <a:effectLst/>
              </a:rPr>
            </a:br>
            <a:r>
              <a:rPr lang="pl-PL" sz="2000" b="0" i="0" dirty="0">
                <a:effectLst/>
              </a:rPr>
              <a:t>i współpracy z naszymi Klientami realizującymi projekty dofinansowywane ze środków Unii Europejskiej lub ubiegających się o tego typu wsparcie.</a:t>
            </a:r>
          </a:p>
          <a:p>
            <a:pPr algn="just"/>
            <a:endParaRPr lang="pl-PL" sz="2000" b="0" i="0" dirty="0">
              <a:effectLst/>
            </a:endParaRPr>
          </a:p>
          <a:p>
            <a:pPr algn="just"/>
            <a:r>
              <a:rPr lang="pl-PL" sz="2000" b="1" i="0" dirty="0">
                <a:effectLst/>
              </a:rPr>
              <a:t>Warte podkreślenia jest to, że Bank Pekao jest jedną z nielicznych instytucji finansowych, która może zaoferować wszechstronną pomoc doradczą, w odniesieniu do funduszy unijnych, a co nie jest również bez znaczenia, także na korzystnych warunkach finansowych</a:t>
            </a:r>
            <a:r>
              <a:rPr lang="pl-PL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0303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2498272" y="286730"/>
            <a:ext cx="7446433" cy="277283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>
                <a:latin typeface="+mn-lt"/>
              </a:rPr>
              <a:t>Program doradztwa unijnego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378DB0-758C-6D9A-EC02-785F0D204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08" y="4183278"/>
            <a:ext cx="10627360" cy="253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0F3FDB87-5817-34F6-554D-F800D4F92CE9}"/>
              </a:ext>
            </a:extLst>
          </p:cNvPr>
          <p:cNvSpPr txBox="1"/>
          <p:nvPr/>
        </p:nvSpPr>
        <p:spPr>
          <a:xfrm>
            <a:off x="907808" y="705403"/>
            <a:ext cx="1062736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000" b="0" i="0" dirty="0">
                <a:effectLst/>
              </a:rPr>
              <a:t>W ramach oferty Zespołu Funduszy Unii Europejskiej i Programów Publicznych – we współpracy</a:t>
            </a:r>
            <a:br>
              <a:rPr lang="pl-PL" sz="2000" b="0" i="0" dirty="0">
                <a:effectLst/>
              </a:rPr>
            </a:br>
            <a:r>
              <a:rPr lang="pl-PL" sz="2000" b="0" i="0" dirty="0">
                <a:effectLst/>
              </a:rPr>
              <a:t>z doradcami zewnętrznymi - świadczy usługi doradcze zarówno na etapie aplikowania o środki finansowania unijnego, jak i po ich uzyskaniu przez Beneficjenta</a:t>
            </a:r>
            <a:r>
              <a:rPr lang="pl-PL" sz="2000" b="0" i="0" dirty="0">
                <a:solidFill>
                  <a:srgbClr val="333333"/>
                </a:solidFill>
                <a:effectLst/>
              </a:rPr>
              <a:t>:</a:t>
            </a:r>
          </a:p>
          <a:p>
            <a:pPr algn="l"/>
            <a:endParaRPr lang="pl-PL" sz="2000" b="0" i="0" dirty="0">
              <a:solidFill>
                <a:srgbClr val="333333"/>
              </a:solidFill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pl-PL" sz="2000" b="1" i="0" dirty="0">
                <a:effectLst/>
              </a:rPr>
              <a:t>Przygotowanie wniosku aplikacyjnego/biznes planu/studium wykonalności;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pl-PL" sz="2000" b="1" i="0" dirty="0"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pl-PL" sz="2000" b="1" i="0" dirty="0">
                <a:effectLst/>
              </a:rPr>
              <a:t>Analiza projektu oraz jakości opracowanej dokumentacji projektowej;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pl-PL" sz="2000" b="1" i="0" dirty="0"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pl-PL" sz="2000" b="1" i="0" dirty="0">
                <a:effectLst/>
              </a:rPr>
              <a:t>Przygotowanie biznes planu/studium wykonalności;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pl-PL" sz="2000" b="1" i="0" dirty="0"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pl-PL" sz="2000" b="1" i="0" dirty="0">
                <a:effectLst/>
              </a:rPr>
              <a:t>Pomoc techniczna na etapie wdrażania projektu.</a:t>
            </a:r>
          </a:p>
        </p:txBody>
      </p:sp>
    </p:spTree>
    <p:extLst>
      <p:ext uri="{BB962C8B-B14F-4D97-AF65-F5344CB8AC3E}">
        <p14:creationId xmlns:p14="http://schemas.microsoft.com/office/powerpoint/2010/main" val="125029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B166E869-FD9D-A37B-769C-9DA9D53EA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925513"/>
            <a:ext cx="10801350" cy="332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Gwarancje BGK de </a:t>
            </a:r>
            <a:r>
              <a:rPr lang="pl-PL" sz="2400" b="1" dirty="0" err="1"/>
              <a:t>minimis</a:t>
            </a:r>
            <a:endParaRPr lang="pl-PL" sz="2400" b="1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59619F3-AE9B-4735-8DE2-38E6E115B132}"/>
              </a:ext>
            </a:extLst>
          </p:cNvPr>
          <p:cNvSpPr txBox="1"/>
          <p:nvPr/>
        </p:nvSpPr>
        <p:spPr>
          <a:xfrm>
            <a:off x="695325" y="4377359"/>
            <a:ext cx="6100762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i="0" dirty="0">
                <a:effectLst/>
              </a:rPr>
              <a:t>Produkt: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1" i="0" dirty="0">
                <a:effectLst/>
              </a:rPr>
              <a:t>Kredyt Inwestycyjny;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1" i="0" dirty="0">
                <a:effectLst/>
              </a:rPr>
              <a:t>Kredyt Obrotowy Nieodnawialny;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1" i="0" dirty="0">
                <a:effectLst/>
              </a:rPr>
              <a:t>Kredyt Obrotowy Odnawialny;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1" i="0" dirty="0">
                <a:effectLst/>
              </a:rPr>
              <a:t>Kredyt w Rachunku Bieżącym.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1561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Gwarancje BGK de </a:t>
            </a:r>
            <a:r>
              <a:rPr lang="pl-PL" sz="2400" b="1" dirty="0" err="1"/>
              <a:t>minimis</a:t>
            </a:r>
            <a:endParaRPr lang="pl-PL" sz="2400" b="1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7D01557-2F6E-5898-A8B4-7EBDB1C45EE8}"/>
              </a:ext>
            </a:extLst>
          </p:cNvPr>
          <p:cNvSpPr txBox="1"/>
          <p:nvPr/>
        </p:nvSpPr>
        <p:spPr>
          <a:xfrm>
            <a:off x="963215" y="792613"/>
            <a:ext cx="10265569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i="0" dirty="0">
                <a:effectLst/>
              </a:rPr>
              <a:t>Transfer korzyści: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wymagany -  zastosowanie niższej marży kredytowej/prowizji w stosunku do marży kredytowej/prowizji, która byłaby zastosowana  w przypadku braku objęcia kredytu gwarancją de </a:t>
            </a:r>
            <a:r>
              <a:rPr lang="pl-PL" sz="2000" b="0" i="0" dirty="0" err="1">
                <a:effectLst/>
              </a:rPr>
              <a:t>minimis</a:t>
            </a:r>
            <a:endParaRPr lang="pl-PL" sz="2000" b="1" dirty="0"/>
          </a:p>
          <a:p>
            <a:r>
              <a:rPr lang="pl-PL" sz="2000" b="1" i="0" dirty="0">
                <a:effectLst/>
              </a:rPr>
              <a:t>Wysokość gwarancji: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nie więcej niż </a:t>
            </a:r>
            <a:r>
              <a:rPr lang="pl-PL" sz="2000" b="1" i="0" dirty="0">
                <a:effectLst/>
              </a:rPr>
              <a:t>60% kapitału kredytu</a:t>
            </a:r>
            <a:endParaRPr lang="pl-PL" sz="2000" dirty="0"/>
          </a:p>
          <a:p>
            <a:r>
              <a:rPr lang="pl-PL" sz="2000" b="1" i="0" dirty="0">
                <a:effectLst/>
              </a:rPr>
              <a:t>Gwarancja zabezpiecza wyłącznie</a:t>
            </a:r>
            <a:r>
              <a:rPr lang="pl-PL" sz="2000" b="0" i="0" dirty="0">
                <a:effectLst/>
              </a:rPr>
              <a:t> niespłaconą kwotę kapitału kredytu, bez odsetek oraz kosztów związanych z udzielonym kredytem.</a:t>
            </a:r>
          </a:p>
          <a:p>
            <a:r>
              <a:rPr lang="pl-PL" sz="2000" b="1" i="0" dirty="0">
                <a:effectLst/>
              </a:rPr>
              <a:t>Okres gwarancji</a:t>
            </a:r>
            <a:r>
              <a:rPr lang="pl-PL" sz="2000" dirty="0"/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0" i="0" u="sng" dirty="0">
                <a:effectLst/>
              </a:rPr>
              <a:t>Kredyt Inwestycyjny:</a:t>
            </a:r>
            <a:r>
              <a:rPr lang="pl-PL" sz="2000" b="0" i="1" dirty="0">
                <a:effectLst/>
              </a:rPr>
              <a:t> </a:t>
            </a:r>
            <a:r>
              <a:rPr lang="pl-PL" sz="2000" b="0" i="0" dirty="0">
                <a:effectLst/>
              </a:rPr>
              <a:t>120 miesięcy (obejmuje okres nie dłuższy niż okres kredytu wydłużony maksymalnie o 3 miesiące)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0" i="0" u="sng" dirty="0">
                <a:effectLst/>
              </a:rPr>
              <a:t>Kredyt Obrotowy</a:t>
            </a:r>
            <a:r>
              <a:rPr lang="pl-PL" sz="2000" b="0" i="0" dirty="0">
                <a:effectLst/>
              </a:rPr>
              <a:t> (nieodnawialny oraz odnawialny w tym KRB): 60 miesięcy (obejmuje okres nie dłuższy niż okres kredytu wydłużony maksymalnie o 3 miesiące)</a:t>
            </a:r>
          </a:p>
          <a:p>
            <a:pPr algn="l"/>
            <a:r>
              <a:rPr lang="pl-PL" sz="2000" b="1" i="0" dirty="0">
                <a:effectLst/>
              </a:rPr>
              <a:t>Prowizja</a:t>
            </a:r>
            <a:r>
              <a:rPr lang="pl-PL" sz="2000" dirty="0"/>
              <a:t>: </a:t>
            </a:r>
            <a:r>
              <a:rPr lang="pl-PL" sz="2000" b="1" i="0" dirty="0">
                <a:effectLst/>
              </a:rPr>
              <a:t>0,5 %</a:t>
            </a:r>
            <a:endParaRPr lang="pl-PL" sz="2000" b="0" i="0" dirty="0">
              <a:effectLst/>
            </a:endParaRPr>
          </a:p>
          <a:p>
            <a:pPr algn="l"/>
            <a:r>
              <a:rPr lang="pl-PL" sz="2000" b="1" i="0" dirty="0">
                <a:effectLst/>
              </a:rPr>
              <a:t>Pomoc publiczna</a:t>
            </a:r>
            <a:r>
              <a:rPr lang="pl-PL" sz="2000" dirty="0"/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2000" b="0" i="0" dirty="0">
                <a:effectLst/>
              </a:rPr>
              <a:t>gwarancje de </a:t>
            </a:r>
            <a:r>
              <a:rPr lang="pl-PL" sz="2000" b="0" i="0" dirty="0" err="1">
                <a:effectLst/>
              </a:rPr>
              <a:t>minimis</a:t>
            </a:r>
            <a:r>
              <a:rPr lang="pl-PL" sz="2000" b="0" i="0" dirty="0">
                <a:effectLst/>
              </a:rPr>
              <a:t> stanowią </a:t>
            </a:r>
            <a:r>
              <a:rPr lang="pl-PL" sz="2000" b="1" i="0" dirty="0">
                <a:effectLst/>
              </a:rPr>
              <a:t>pomoc publiczną typu </a:t>
            </a:r>
            <a:r>
              <a:rPr lang="pl-PL" sz="2000" b="1" i="1" dirty="0">
                <a:effectLst/>
              </a:rPr>
              <a:t>de </a:t>
            </a:r>
            <a:r>
              <a:rPr lang="pl-PL" sz="2000" b="1" i="1" dirty="0" err="1">
                <a:effectLst/>
              </a:rPr>
              <a:t>minimis</a:t>
            </a:r>
            <a:r>
              <a:rPr lang="pl-PL" sz="2000" b="0" i="1" dirty="0">
                <a:effectLst/>
              </a:rPr>
              <a:t>,</a:t>
            </a:r>
            <a:r>
              <a:rPr lang="pl-PL" sz="2000" b="0" i="0" dirty="0">
                <a:effectLst/>
              </a:rPr>
              <a:t> co oznacza że pomoc de </a:t>
            </a:r>
            <a:r>
              <a:rPr lang="pl-PL" sz="2000" b="0" i="0" dirty="0" err="1">
                <a:effectLst/>
              </a:rPr>
              <a:t>minimis</a:t>
            </a:r>
            <a:r>
              <a:rPr lang="pl-PL" sz="2000" b="0" i="0" dirty="0">
                <a:effectLst/>
              </a:rPr>
              <a:t> otrzymana przez klienta w związku z gwarancją wraz z inną pomocą de </a:t>
            </a:r>
            <a:r>
              <a:rPr lang="pl-PL" sz="2000" b="0" i="0" dirty="0" err="1">
                <a:effectLst/>
              </a:rPr>
              <a:t>minimis</a:t>
            </a:r>
            <a:r>
              <a:rPr lang="pl-PL" sz="2000" b="0" i="0" dirty="0">
                <a:effectLst/>
              </a:rPr>
              <a:t> otrzymaną w okresie ostatnich 3 lat nie może przekroczyć kwoty 200 tys. EUR (100 tys. EUR dla podmiotów działających w sektorze transportu drogowego towarów)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76661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A4F4DABF-A6F6-37C6-E6DB-4D19431F5AEF}"/>
              </a:ext>
            </a:extLst>
          </p:cNvPr>
          <p:cNvSpPr txBox="1">
            <a:spLocks/>
          </p:cNvSpPr>
          <p:nvPr/>
        </p:nvSpPr>
        <p:spPr>
          <a:xfrm>
            <a:off x="1545772" y="334355"/>
            <a:ext cx="7446433" cy="2772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7257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571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427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714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854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856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4281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9995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5708" algn="l" defTabSz="725714" rtl="0" eaLnBrk="1" latinLnBrk="0" hangingPunct="1">
              <a:defRPr sz="28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/>
              <a:t>Gwarancja EASI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CA8B1C18-B9A7-DF95-5B12-6946CD3B8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" y="827089"/>
            <a:ext cx="11054080" cy="284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894CA59C-8FB4-F56C-84D3-CD0412E59EA0}"/>
              </a:ext>
            </a:extLst>
          </p:cNvPr>
          <p:cNvSpPr txBox="1"/>
          <p:nvPr/>
        </p:nvSpPr>
        <p:spPr>
          <a:xfrm>
            <a:off x="528320" y="3883212"/>
            <a:ext cx="61010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i="0" dirty="0">
                <a:effectLst/>
              </a:rPr>
              <a:t>Produkt:</a:t>
            </a:r>
            <a:endParaRPr lang="pl-PL" sz="1800" b="1" i="0" dirty="0">
              <a:effectLst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sz="1800" b="1" i="0" dirty="0">
                <a:effectLst/>
              </a:rPr>
              <a:t>Kredyt w Rachunku Bieżącym;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pl-PL" b="1" dirty="0"/>
              <a:t>Pożyczka w rachunku kredytowym</a:t>
            </a:r>
            <a:endParaRPr lang="pl-PL" sz="1800" b="1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889242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icity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1422</Words>
  <Application>Microsoft Office PowerPoint</Application>
  <PresentationFormat>Panoramiczny</PresentationFormat>
  <Paragraphs>179</Paragraphs>
  <Slides>17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Simplicity theme</vt:lpstr>
      <vt:lpstr>Motyw pakietu Office</vt:lpstr>
      <vt:lpstr>Prezentacja programu PowerPoint</vt:lpstr>
      <vt:lpstr>Zespół funduszy UE i programów publicznych</vt:lpstr>
      <vt:lpstr>Zespół funduszy UE i programów publicznych</vt:lpstr>
      <vt:lpstr>Program doradztwa unijnego</vt:lpstr>
      <vt:lpstr>Program doradztwa unijnego</vt:lpstr>
      <vt:lpstr>Program doradztwa unijnego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Nasi specjaliści w zakresie finansowania przedsiębiorstw:</vt:lpstr>
      <vt:lpstr>Prezentacja programu PowerPoint</vt:lpstr>
    </vt:vector>
  </TitlesOfParts>
  <Company>Bank Pekao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Serdak Damian  (Obszar Opole)</dc:creator>
  <cp:lastModifiedBy>Serdak Damian  (Makroregion Bankowości Detalicznej Południe)</cp:lastModifiedBy>
  <cp:revision>215</cp:revision>
  <dcterms:created xsi:type="dcterms:W3CDTF">2024-01-18T14:05:59Z</dcterms:created>
  <dcterms:modified xsi:type="dcterms:W3CDTF">2024-02-27T11:47:00Z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926a907-a439-4552-97d4-cf3e4f94d4c9_Enabled">
    <vt:lpwstr>true</vt:lpwstr>
  </property>
  <property fmtid="{D5CDD505-2E9C-101B-9397-08002B2CF9AE}" pid="3" name="MSIP_Label_e926a907-a439-4552-97d4-cf3e4f94d4c9_SetDate">
    <vt:lpwstr>2024-01-18T14:14:09Z</vt:lpwstr>
  </property>
  <property fmtid="{D5CDD505-2E9C-101B-9397-08002B2CF9AE}" pid="4" name="MSIP_Label_e926a907-a439-4552-97d4-cf3e4f94d4c9_Method">
    <vt:lpwstr>Standard</vt:lpwstr>
  </property>
  <property fmtid="{D5CDD505-2E9C-101B-9397-08002B2CF9AE}" pid="5" name="MSIP_Label_e926a907-a439-4552-97d4-cf3e4f94d4c9_Name">
    <vt:lpwstr>Bank Pekao SA – Do użytku służbowego</vt:lpwstr>
  </property>
  <property fmtid="{D5CDD505-2E9C-101B-9397-08002B2CF9AE}" pid="6" name="MSIP_Label_e926a907-a439-4552-97d4-cf3e4f94d4c9_SiteId">
    <vt:lpwstr>72d4cc57-c098-4169-86a9-284d255e89f2</vt:lpwstr>
  </property>
  <property fmtid="{D5CDD505-2E9C-101B-9397-08002B2CF9AE}" pid="7" name="MSIP_Label_e926a907-a439-4552-97d4-cf3e4f94d4c9_ActionId">
    <vt:lpwstr>4757d7d3-e60c-44fe-ac76-75dc74001e4b</vt:lpwstr>
  </property>
  <property fmtid="{D5CDD505-2E9C-101B-9397-08002B2CF9AE}" pid="8" name="MSIP_Label_e926a907-a439-4552-97d4-cf3e4f94d4c9_ContentBits">
    <vt:lpwstr>0</vt:lpwstr>
  </property>
</Properties>
</file>